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4" r:id="rId3"/>
    <p:sldId id="327" r:id="rId4"/>
    <p:sldId id="322" r:id="rId5"/>
    <p:sldId id="326" r:id="rId6"/>
    <p:sldId id="284" r:id="rId7"/>
    <p:sldId id="316" r:id="rId8"/>
    <p:sldId id="315" r:id="rId9"/>
    <p:sldId id="328" r:id="rId10"/>
    <p:sldId id="329" r:id="rId11"/>
    <p:sldId id="330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82d37319ecc2133" providerId="LiveId" clId="{3078338B-8808-415C-BB3C-6EABBD504283}"/>
    <pc:docChg chg="modSld">
      <pc:chgData name="" userId="382d37319ecc2133" providerId="LiveId" clId="{3078338B-8808-415C-BB3C-6EABBD504283}" dt="2024-02-22T13:39:30.621" v="1" actId="1076"/>
      <pc:docMkLst>
        <pc:docMk/>
      </pc:docMkLst>
      <pc:sldChg chg="addSp modSp">
        <pc:chgData name="" userId="382d37319ecc2133" providerId="LiveId" clId="{3078338B-8808-415C-BB3C-6EABBD504283}" dt="2024-02-22T13:39:30.621" v="1" actId="1076"/>
        <pc:sldMkLst>
          <pc:docMk/>
          <pc:sldMk cId="568716978" sldId="326"/>
        </pc:sldMkLst>
        <pc:spChg chg="mod">
          <ac:chgData name="" userId="382d37319ecc2133" providerId="LiveId" clId="{3078338B-8808-415C-BB3C-6EABBD504283}" dt="2024-02-22T13:39:30.621" v="1" actId="1076"/>
          <ac:spMkLst>
            <pc:docMk/>
            <pc:sldMk cId="568716978" sldId="326"/>
            <ac:spMk id="2" creationId="{3B75BB7E-5242-607C-D973-5C88E2FAB347}"/>
          </ac:spMkLst>
        </pc:spChg>
        <pc:picChg chg="add mod">
          <ac:chgData name="" userId="382d37319ecc2133" providerId="LiveId" clId="{3078338B-8808-415C-BB3C-6EABBD504283}" dt="2024-02-22T13:39:30.621" v="1" actId="1076"/>
          <ac:picMkLst>
            <pc:docMk/>
            <pc:sldMk cId="568716978" sldId="326"/>
            <ac:picMk id="1026" creationId="{0A3DC8B6-8FBD-4DCE-833F-3AFB3E54FD7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613" y="2090100"/>
            <a:ext cx="8365331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Что может электростатика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6EF11-5FBC-4A04-A489-8DC513E6B759}"/>
              </a:ext>
            </a:extLst>
          </p:cNvPr>
          <p:cNvSpPr txBox="1"/>
          <p:nvPr/>
        </p:nvSpPr>
        <p:spPr>
          <a:xfrm>
            <a:off x="6429376" y="3393281"/>
            <a:ext cx="182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Болорболд Аригуун, группа </a:t>
            </a:r>
            <a:r>
              <a:rPr lang="en-US" sz="1400" dirty="0">
                <a:solidFill>
                  <a:schemeClr val="bg1"/>
                </a:solidFill>
              </a:rPr>
              <a:t>P3211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Основана из издания журнала «Квант», автор: </a:t>
            </a:r>
            <a:r>
              <a:rPr lang="ru-RU" sz="1400" dirty="0" err="1">
                <a:solidFill>
                  <a:schemeClr val="bg1"/>
                </a:solidFill>
              </a:rPr>
              <a:t>К.Богданов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284257"/>
            <a:ext cx="7286625" cy="52728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Биоэлектростатика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5302" y="1143341"/>
            <a:ext cx="3307217" cy="349295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Исследования показали, что приступы астмы вызываются одним из белков, который выделяют эти насекомые. Однако свойства белка можно изменить, если нейтрализовать его положительные заряды. Это удается сделать, увеличив концентрацию отрицательных ионов в воздухе с помощью  любого ионизатора, например люстры Чижевского. </a:t>
            </a:r>
          </a:p>
          <a:p>
            <a:endParaRPr lang="ru-RU" dirty="0"/>
          </a:p>
          <a:p>
            <a:r>
              <a:rPr lang="ru-RU" dirty="0"/>
              <a:t>Электростатика помогает не только обезвреживать белки, выделяемые насекомыми, но и ловить их самих.</a:t>
            </a:r>
          </a:p>
        </p:txBody>
      </p:sp>
      <p:pic>
        <p:nvPicPr>
          <p:cNvPr id="6146" name="Picture 2" descr="What Do Dust Mites Look Like? And More Facts - Green Pest Solutions">
            <a:extLst>
              <a:ext uri="{FF2B5EF4-FFF2-40B4-BE49-F238E27FC236}">
                <a16:creationId xmlns:a16="http://schemas.microsoft.com/office/drawing/2014/main" id="{4D3F2613-9F7B-43BB-8953-1EB0B73C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5" y="811541"/>
            <a:ext cx="2047290" cy="204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Лампа Чижевского: устройство, принцип работы, польза и вред">
            <a:extLst>
              <a:ext uri="{FF2B5EF4-FFF2-40B4-BE49-F238E27FC236}">
                <a16:creationId xmlns:a16="http://schemas.microsoft.com/office/drawing/2014/main" id="{4CE292E5-0776-4225-ADAB-C8F85891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3" y="2858831"/>
            <a:ext cx="3489832" cy="22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Электрическая ловушка для тараканов GoGreen - Ловушки для тараканов &lt;- От  тараканов - Каталог | Средства от вредителей">
            <a:extLst>
              <a:ext uri="{FF2B5EF4-FFF2-40B4-BE49-F238E27FC236}">
                <a16:creationId xmlns:a16="http://schemas.microsoft.com/office/drawing/2014/main" id="{CDEA8469-A680-4633-B702-26AB4671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44" y="811541"/>
            <a:ext cx="2278558" cy="204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8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Антистатики</a:t>
            </a:r>
          </a:p>
        </p:txBody>
      </p:sp>
      <p:pic>
        <p:nvPicPr>
          <p:cNvPr id="7170" name="Picture 2" descr="Купить Антистатик для одежды `ЛИРА` 150 мл купить в магазине «Подружка»">
            <a:extLst>
              <a:ext uri="{FF2B5EF4-FFF2-40B4-BE49-F238E27FC236}">
                <a16:creationId xmlns:a16="http://schemas.microsoft.com/office/drawing/2014/main" id="{0A341EBF-C4CD-4519-B607-5BCC7067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7600" l="10000" r="90000">
                        <a14:foregroundMark x1="59200" y1="89800" x2="42800" y2="89600"/>
                        <a14:foregroundMark x1="42800" y1="89600" x2="57800" y2="95200"/>
                        <a14:foregroundMark x1="57800" y1="95200" x2="59600" y2="90400"/>
                        <a14:foregroundMark x1="45800" y1="8200" x2="52200" y2="18800"/>
                        <a14:foregroundMark x1="59800" y1="28400" x2="58200" y2="12000"/>
                        <a14:foregroundMark x1="58200" y1="12000" x2="45400" y2="2800"/>
                        <a14:foregroundMark x1="45400" y1="2800" x2="41400" y2="18200"/>
                        <a14:foregroundMark x1="41400" y1="18200" x2="46000" y2="33600"/>
                        <a14:foregroundMark x1="46000" y1="33600" x2="59600" y2="26800"/>
                        <a14:foregroundMark x1="49400" y1="3200" x2="48000" y2="2800"/>
                        <a14:foregroundMark x1="57000" y1="4600" x2="60000" y2="12000"/>
                        <a14:foregroundMark x1="60000" y1="7000" x2="56200" y2="2800"/>
                        <a14:foregroundMark x1="53400" y1="96400" x2="46000" y2="96400"/>
                        <a14:foregroundMark x1="57600" y1="96200" x2="54800" y2="96200"/>
                        <a14:foregroundMark x1="47200" y1="97600" x2="43600" y2="96000"/>
                        <a14:foregroundMark x1="57800" y1="96200" x2="56000" y2="96200"/>
                        <a14:foregroundMark x1="58400" y1="96600" x2="57000" y2="96800"/>
                        <a14:foregroundMark x1="45000" y1="97400" x2="42800" y2="96400"/>
                        <a14:backgroundMark x1="82800" y1="15800" x2="74200" y2="81800"/>
                        <a14:backgroundMark x1="74200" y1="81800" x2="65800" y2="96600"/>
                        <a14:backgroundMark x1="43512" y1="97823" x2="33000" y2="98400"/>
                        <a14:backgroundMark x1="65800" y1="96600" x2="58673" y2="96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" y="1365810"/>
            <a:ext cx="3059906" cy="30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tistatic">
            <a:extLst>
              <a:ext uri="{FF2B5EF4-FFF2-40B4-BE49-F238E27FC236}">
                <a16:creationId xmlns:a16="http://schemas.microsoft.com/office/drawing/2014/main" id="{950A1177-77BE-4C66-A0D5-DBA5214C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5" b="97875" l="10000" r="90000">
                        <a14:foregroundMark x1="51750" y1="6875" x2="52625" y2="3375"/>
                        <a14:foregroundMark x1="55125" y1="97875" x2="44000" y2="9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988" y="1074107"/>
            <a:ext cx="3414713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9E845D-732C-49BD-8510-2C6D5ECC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833" y1="33000" x2="57833" y2="32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2571750"/>
            <a:ext cx="2264568" cy="22645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6DCD32-794F-4BDC-8D39-B7E2A3697165}"/>
              </a:ext>
            </a:extLst>
          </p:cNvPr>
          <p:cNvSpPr/>
          <p:nvPr/>
        </p:nvSpPr>
        <p:spPr>
          <a:xfrm>
            <a:off x="2752725" y="1189778"/>
            <a:ext cx="51601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Чтобы избавиться от статического электричества, поверхность одежды или другого предмета можно смазать веществом, которое удерживает влагу и этим увеличивает концентрацию подвижных ионов на поверхности. После такой обработки возникший электрический заряд быстро исчезнет с поверхности предмета или распределится по ней. Гидрофильность поверхности можно увеличить, смазав её ПАВ, молекулы которых похожи на мыльные молекулы – одна часть очень длинной молекулы заряжена, а другая нет. Вещества, препятствующие появлению статического электричества, называют антистатиками. Антистатиком является, например, и обычная угольная пыль или сажа, поэтому, чтобы избавиться от статического электричества, в состав пропитки </a:t>
            </a:r>
            <a:r>
              <a:rPr lang="ru-RU" sz="1400" dirty="0" err="1"/>
              <a:t>ковролиновых</a:t>
            </a:r>
            <a:r>
              <a:rPr lang="ru-RU" sz="1400" dirty="0"/>
              <a:t> покрытий и обивочных материалов включают так называемую ламповую сажу.</a:t>
            </a:r>
          </a:p>
        </p:txBody>
      </p:sp>
    </p:spTree>
    <p:extLst>
      <p:ext uri="{BB962C8B-B14F-4D97-AF65-F5344CB8AC3E}">
        <p14:creationId xmlns:p14="http://schemas.microsoft.com/office/powerpoint/2010/main" val="397713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Электростатика – </a:t>
            </a:r>
            <a:r>
              <a:rPr lang="ru-RU" dirty="0" err="1"/>
              <a:t>кринж</a:t>
            </a:r>
            <a:r>
              <a:rPr lang="ru-RU" dirty="0"/>
              <a:t>?</a:t>
            </a:r>
          </a:p>
        </p:txBody>
      </p:sp>
      <p:pic>
        <p:nvPicPr>
          <p:cNvPr id="1028" name="Picture 4" descr="A tabby cat covered in packing peanuts.">
            <a:extLst>
              <a:ext uri="{FF2B5EF4-FFF2-40B4-BE49-F238E27FC236}">
                <a16:creationId xmlns:a16="http://schemas.microsoft.com/office/drawing/2014/main" id="{CD4F046C-39A6-4ED8-8914-D3A6A3AE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21" y="982094"/>
            <a:ext cx="5822157" cy="38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" y="284257"/>
            <a:ext cx="7286625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Электростатика и жизнь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642848" cy="3425371"/>
          </a:xfrm>
        </p:spPr>
        <p:txBody>
          <a:bodyPr/>
          <a:lstStyle/>
          <a:p>
            <a:r>
              <a:rPr lang="ru-RU" dirty="0"/>
              <a:t>В течение последующих 50 лет другие исследователи повторили эти опыты и получили те же результаты. При пропускании коротких импульсов тока через бактерии в их оболочке (мембране) появляются поры, через которые внутрь могут проходить фрагменты ДНК других бактерий, запуская один из механизмов эволюции.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3B6D1A-D852-45BD-B636-DD679C2F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" y="1052418"/>
            <a:ext cx="5208987" cy="3662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798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5" y="244808"/>
            <a:ext cx="7408069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электростатика вызывает молнии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Lightning | Voltage, Causes, &amp; Facts | Britannica">
            <a:extLst>
              <a:ext uri="{FF2B5EF4-FFF2-40B4-BE49-F238E27FC236}">
                <a16:creationId xmlns:a16="http://schemas.microsoft.com/office/drawing/2014/main" id="{2639CF6E-CCCC-4022-8E84-E3B5F42A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r="12957" b="3572"/>
          <a:stretch/>
        </p:blipFill>
        <p:spPr bwMode="auto">
          <a:xfrm>
            <a:off x="314325" y="971551"/>
            <a:ext cx="4000500" cy="263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Ionosphere and magnetosphere | Atmospheric Science, Solar Wind, &amp; Radio  Waves | Britannica">
            <a:extLst>
              <a:ext uri="{FF2B5EF4-FFF2-40B4-BE49-F238E27FC236}">
                <a16:creationId xmlns:a16="http://schemas.microsoft.com/office/drawing/2014/main" id="{9D3B137E-808F-4CC1-9EBE-B5A451B24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5"/>
          <a:stretch/>
        </p:blipFill>
        <p:spPr bwMode="auto">
          <a:xfrm>
            <a:off x="4829177" y="2399081"/>
            <a:ext cx="4000499" cy="21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43713" cy="527284"/>
          </a:xfrm>
        </p:spPr>
        <p:txBody>
          <a:bodyPr>
            <a:noAutofit/>
          </a:bodyPr>
          <a:lstStyle/>
          <a:p>
            <a:r>
              <a:rPr lang="ru-RU" sz="2800" dirty="0"/>
              <a:t>Фульгурит – «окаменелая молния»</a:t>
            </a:r>
          </a:p>
        </p:txBody>
      </p:sp>
      <p:pic>
        <p:nvPicPr>
          <p:cNvPr id="1026" name="Picture 2" descr="Фульгурит, 4х2,3х1,5 см">
            <a:extLst>
              <a:ext uri="{FF2B5EF4-FFF2-40B4-BE49-F238E27FC236}">
                <a16:creationId xmlns:a16="http://schemas.microsoft.com/office/drawing/2014/main" id="{0A3DC8B6-8FBD-4DCE-833F-3AFB3E54F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6" y="967663"/>
            <a:ext cx="2564608" cy="19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c.pics.livejournal.com/energobar/45325803/484150/484150_600.jpg">
            <a:extLst>
              <a:ext uri="{FF2B5EF4-FFF2-40B4-BE49-F238E27FC236}">
                <a16:creationId xmlns:a16="http://schemas.microsoft.com/office/drawing/2014/main" id="{91CF4459-65DA-476F-8929-9DEB49417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2" y="2951898"/>
            <a:ext cx="3575054" cy="19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Fulgurite? | Lightning Glass | Geography Scout">
            <a:extLst>
              <a:ext uri="{FF2B5EF4-FFF2-40B4-BE49-F238E27FC236}">
                <a16:creationId xmlns:a16="http://schemas.microsoft.com/office/drawing/2014/main" id="{3630E37A-839B-4E3A-8BE3-B4A0C2DB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6" y="1318602"/>
            <a:ext cx="4193380" cy="31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Как электростатика защищает от молний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3043238" cy="3447143"/>
          </a:xfrm>
        </p:spPr>
        <p:txBody>
          <a:bodyPr>
            <a:normAutofit lnSpcReduction="10000"/>
          </a:bodyPr>
          <a:lstStyle/>
          <a:p>
            <a:r>
              <a:rPr lang="ru-RU" sz="1600" dirty="0">
                <a:latin typeface="Golos Text" panose="020B0503020202020204"/>
              </a:rPr>
              <a:t>Напряженность электрического поля вблизи поверхности заряженного проводника увеличивается с ростом кривизны этой поверхности. Поэтому под грозовым облаком вблизи острия громоотвода напряженность поля будет так высока, что вызовет ионизацию окружающего воздуха и коронный разряд в нем.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2050" name="Picture 2" descr="Lightning Rod - Minecraft Guide - IGN">
            <a:extLst>
              <a:ext uri="{FF2B5EF4-FFF2-40B4-BE49-F238E27FC236}">
                <a16:creationId xmlns:a16="http://schemas.microsoft.com/office/drawing/2014/main" id="{6A34B590-8B0D-4595-A762-A9FE05AC5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r="20367"/>
          <a:stretch/>
        </p:blipFill>
        <p:spPr bwMode="auto">
          <a:xfrm>
            <a:off x="7834594" y="3836194"/>
            <a:ext cx="1309406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Lightning Rod? How Does It Work? Vitality of a Lightning Rod -  Aydem Perakende">
            <a:extLst>
              <a:ext uri="{FF2B5EF4-FFF2-40B4-BE49-F238E27FC236}">
                <a16:creationId xmlns:a16="http://schemas.microsoft.com/office/drawing/2014/main" id="{E16F0723-15BD-45A8-851A-A1624E81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490795"/>
            <a:ext cx="4334156" cy="28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Электростатика, возвращающую жизнь</a:t>
            </a:r>
          </a:p>
        </p:txBody>
      </p:sp>
      <p:pic>
        <p:nvPicPr>
          <p:cNvPr id="3074" name="Picture 2" descr="Firing of multiple pacemaker cells inside the lower chambers of the... |  Download Scientific Diagram">
            <a:extLst>
              <a:ext uri="{FF2B5EF4-FFF2-40B4-BE49-F238E27FC236}">
                <a16:creationId xmlns:a16="http://schemas.microsoft.com/office/drawing/2014/main" id="{2399D23D-A6FF-4B05-AF57-4E8FFB82EC7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" b="50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How does a defibrillator work? - BBC Science Focus Magazine">
            <a:extLst>
              <a:ext uri="{FF2B5EF4-FFF2-40B4-BE49-F238E27FC236}">
                <a16:creationId xmlns:a16="http://schemas.microsoft.com/office/drawing/2014/main" id="{A31BDDE1-DAC4-4DDF-AF13-DB0C33629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F7C26A-D16B-43B2-AD46-10C07FFD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18" y="924462"/>
            <a:ext cx="2976501" cy="38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Электростатика, дающая свет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Электрическое поле под высоковольтными линиями электропередач – ЛЭП – может достигать очень высоких значений. Поэтому если в темное время суток люминесцентную лампу воткнуть в землю под ЛЭП, то она загорится, и довольно ярко</a:t>
            </a:r>
            <a:r>
              <a:rPr lang="en-US" sz="2400" dirty="0"/>
              <a:t>. </a:t>
            </a:r>
            <a:r>
              <a:rPr lang="ru-RU" sz="2400" dirty="0"/>
              <a:t>Так с помощью энергии электростатического поля можно освещать пространство под ЛЭП.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293D5F-6A92-4F13-8D8F-F9F063484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Magnetic Field Powers 1,301 Fluorescent Lights: Flickering FIELD by Richard  Box">
            <a:extLst>
              <a:ext uri="{FF2B5EF4-FFF2-40B4-BE49-F238E27FC236}">
                <a16:creationId xmlns:a16="http://schemas.microsoft.com/office/drawing/2014/main" id="{C4F90270-2446-46F0-9D46-17952B3A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0594"/>
            <a:ext cx="2532744" cy="167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00+ Fluorescent lights powered by overhead cables - Make:">
            <a:extLst>
              <a:ext uri="{FF2B5EF4-FFF2-40B4-BE49-F238E27FC236}">
                <a16:creationId xmlns:a16="http://schemas.microsoft.com/office/drawing/2014/main" id="{6D34BECE-4381-45C0-B636-E12AB4F0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61687"/>
            <a:ext cx="2532744" cy="16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5" y="244808"/>
            <a:ext cx="7408069" cy="527284"/>
          </a:xfrm>
        </p:spPr>
        <p:txBody>
          <a:bodyPr>
            <a:noAutofit/>
          </a:bodyPr>
          <a:lstStyle/>
          <a:p>
            <a:r>
              <a:rPr lang="ru-RU" sz="2800" dirty="0"/>
              <a:t>Как электростатика предупреждает о пожаре и делает дым чище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What is one practical use of the element americium? | Socratic">
            <a:extLst>
              <a:ext uri="{FF2B5EF4-FFF2-40B4-BE49-F238E27FC236}">
                <a16:creationId xmlns:a16="http://schemas.microsoft.com/office/drawing/2014/main" id="{510775D0-B3FC-4A04-B26E-89465611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" y="1443260"/>
            <a:ext cx="3979069" cy="187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ericium-241 - Wikipedia">
            <a:extLst>
              <a:ext uri="{FF2B5EF4-FFF2-40B4-BE49-F238E27FC236}">
                <a16:creationId xmlns:a16="http://schemas.microsoft.com/office/drawing/2014/main" id="{627FA92B-EB3C-47D2-98F2-30772347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74" y="2664618"/>
            <a:ext cx="3206099" cy="21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8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7044</TotalTime>
  <Words>378</Words>
  <Application>Microsoft Office PowerPoint</Application>
  <PresentationFormat>Экран (16:9)</PresentationFormat>
  <Paragraphs>22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Что может электростатика</vt:lpstr>
      <vt:lpstr>Электростатика – кринж?</vt:lpstr>
      <vt:lpstr>Электростатика и жизнь</vt:lpstr>
      <vt:lpstr>Как электростатика вызывает молнии</vt:lpstr>
      <vt:lpstr>Фульгурит – «окаменелая молния»</vt:lpstr>
      <vt:lpstr>Как электростатика защищает от молний</vt:lpstr>
      <vt:lpstr>Электростатика, возвращающую жизнь</vt:lpstr>
      <vt:lpstr>Электростатика, дающая свет</vt:lpstr>
      <vt:lpstr>Как электростатика предупреждает о пожаре и делает дым чище</vt:lpstr>
      <vt:lpstr>Биоэлектростатика</vt:lpstr>
      <vt:lpstr>Антистатики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Dell</cp:lastModifiedBy>
  <cp:revision>111</cp:revision>
  <dcterms:created xsi:type="dcterms:W3CDTF">2014-06-27T12:30:22Z</dcterms:created>
  <dcterms:modified xsi:type="dcterms:W3CDTF">2024-03-23T14:17:22Z</dcterms:modified>
</cp:coreProperties>
</file>